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79" r:id="rId1"/>
    <p:sldMasterId id="2147483898" r:id="rId2"/>
    <p:sldMasterId id="2147483917" r:id="rId3"/>
  </p:sldMasterIdLst>
  <p:notesMasterIdLst>
    <p:notesMasterId r:id="rId28"/>
  </p:notesMasterIdLst>
  <p:sldIdLst>
    <p:sldId id="284" r:id="rId4"/>
    <p:sldId id="289" r:id="rId5"/>
    <p:sldId id="287" r:id="rId6"/>
    <p:sldId id="286" r:id="rId7"/>
    <p:sldId id="277" r:id="rId8"/>
    <p:sldId id="278" r:id="rId9"/>
    <p:sldId id="415" r:id="rId10"/>
    <p:sldId id="416" r:id="rId11"/>
    <p:sldId id="417" r:id="rId12"/>
    <p:sldId id="279" r:id="rId13"/>
    <p:sldId id="418" r:id="rId14"/>
    <p:sldId id="419" r:id="rId15"/>
    <p:sldId id="421" r:id="rId16"/>
    <p:sldId id="423" r:id="rId17"/>
    <p:sldId id="424" r:id="rId18"/>
    <p:sldId id="280" r:id="rId19"/>
    <p:sldId id="414" r:id="rId20"/>
    <p:sldId id="281" r:id="rId21"/>
    <p:sldId id="275" r:id="rId22"/>
    <p:sldId id="326" r:id="rId23"/>
    <p:sldId id="258" r:id="rId24"/>
    <p:sldId id="282" r:id="rId25"/>
    <p:sldId id="283" r:id="rId26"/>
    <p:sldId id="28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/>
    <p:restoredTop sz="91973"/>
  </p:normalViewPr>
  <p:slideViewPr>
    <p:cSldViewPr snapToGrid="0">
      <p:cViewPr varScale="1">
        <p:scale>
          <a:sx n="82" d="100"/>
          <a:sy n="82" d="100"/>
        </p:scale>
        <p:origin x="5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5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D7328-E3B2-4F58-9901-2A6B1C7671B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DB8C5F1-CE58-43A1-A46A-DF8B37E83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Pedagogy</a:t>
          </a:r>
          <a:endParaRPr lang="en-US"/>
        </a:p>
      </dgm:t>
    </dgm:pt>
    <dgm:pt modelId="{93437C5C-3AEF-47FC-87E1-2F0BEEB3BFE4}" type="parTrans" cxnId="{61CA0D02-2772-4EFA-BE31-A9EDD40B0DBD}">
      <dgm:prSet/>
      <dgm:spPr/>
      <dgm:t>
        <a:bodyPr/>
        <a:lstStyle/>
        <a:p>
          <a:endParaRPr lang="en-US"/>
        </a:p>
      </dgm:t>
    </dgm:pt>
    <dgm:pt modelId="{A3F9E6C7-7295-481A-828B-AF102A8DD5BC}" type="sibTrans" cxnId="{61CA0D02-2772-4EFA-BE31-A9EDD40B0DBD}">
      <dgm:prSet/>
      <dgm:spPr/>
      <dgm:t>
        <a:bodyPr/>
        <a:lstStyle/>
        <a:p>
          <a:endParaRPr lang="en-US"/>
        </a:p>
      </dgm:t>
    </dgm:pt>
    <dgm:pt modelId="{50392638-3DB7-40A9-8327-C244B8B718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Equity</a:t>
          </a:r>
          <a:endParaRPr lang="en-US"/>
        </a:p>
      </dgm:t>
    </dgm:pt>
    <dgm:pt modelId="{9AB585F5-8DE2-428A-B877-2F0546203951}" type="parTrans" cxnId="{A31263F4-B91D-41C1-8BF9-C0954C042EDA}">
      <dgm:prSet/>
      <dgm:spPr/>
      <dgm:t>
        <a:bodyPr/>
        <a:lstStyle/>
        <a:p>
          <a:endParaRPr lang="en-US"/>
        </a:p>
      </dgm:t>
    </dgm:pt>
    <dgm:pt modelId="{EE69F77D-4CBB-4388-810F-D8DDED642916}" type="sibTrans" cxnId="{A31263F4-B91D-41C1-8BF9-C0954C042EDA}">
      <dgm:prSet/>
      <dgm:spPr/>
      <dgm:t>
        <a:bodyPr/>
        <a:lstStyle/>
        <a:p>
          <a:endParaRPr lang="en-US"/>
        </a:p>
      </dgm:t>
    </dgm:pt>
    <dgm:pt modelId="{DAF2D732-D555-49CF-B854-763F30A1C3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 IR/IE </a:t>
          </a:r>
          <a:endParaRPr lang="en-US" dirty="0"/>
        </a:p>
      </dgm:t>
    </dgm:pt>
    <dgm:pt modelId="{D351A9ED-07C4-493A-A13D-FE96A0919182}" type="parTrans" cxnId="{E4BB0A78-FE7A-4DDA-B4D7-BF69E8726D75}">
      <dgm:prSet/>
      <dgm:spPr/>
      <dgm:t>
        <a:bodyPr/>
        <a:lstStyle/>
        <a:p>
          <a:endParaRPr lang="en-US"/>
        </a:p>
      </dgm:t>
    </dgm:pt>
    <dgm:pt modelId="{11B6235A-F3C0-401E-9B3D-AD15F51605A7}" type="sibTrans" cxnId="{E4BB0A78-FE7A-4DDA-B4D7-BF69E8726D75}">
      <dgm:prSet/>
      <dgm:spPr/>
      <dgm:t>
        <a:bodyPr/>
        <a:lstStyle/>
        <a:p>
          <a:endParaRPr lang="en-US"/>
        </a:p>
      </dgm:t>
    </dgm:pt>
    <dgm:pt modelId="{4DD3EA07-A893-42D6-9218-DD97AC877E91}" type="pres">
      <dgm:prSet presAssocID="{1D9D7328-E3B2-4F58-9901-2A6B1C7671B7}" presName="root" presStyleCnt="0">
        <dgm:presLayoutVars>
          <dgm:dir/>
          <dgm:resizeHandles val="exact"/>
        </dgm:presLayoutVars>
      </dgm:prSet>
      <dgm:spPr/>
    </dgm:pt>
    <dgm:pt modelId="{6B011AFF-55FA-43EF-9CDC-75CFF15AEC72}" type="pres">
      <dgm:prSet presAssocID="{1DB8C5F1-CE58-43A1-A46A-DF8B37E831DB}" presName="compNode" presStyleCnt="0"/>
      <dgm:spPr/>
    </dgm:pt>
    <dgm:pt modelId="{99F81A86-0AA0-4B10-AC3B-2F534C507A98}" type="pres">
      <dgm:prSet presAssocID="{1DB8C5F1-CE58-43A1-A46A-DF8B37E831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E2D168A-A982-432F-8583-B6AD78826603}" type="pres">
      <dgm:prSet presAssocID="{1DB8C5F1-CE58-43A1-A46A-DF8B37E831DB}" presName="spaceRect" presStyleCnt="0"/>
      <dgm:spPr/>
    </dgm:pt>
    <dgm:pt modelId="{48801AC0-F8A7-4FE7-AF50-C51D66F2928A}" type="pres">
      <dgm:prSet presAssocID="{1DB8C5F1-CE58-43A1-A46A-DF8B37E831DB}" presName="textRect" presStyleLbl="revTx" presStyleIdx="0" presStyleCnt="3">
        <dgm:presLayoutVars>
          <dgm:chMax val="1"/>
          <dgm:chPref val="1"/>
        </dgm:presLayoutVars>
      </dgm:prSet>
      <dgm:spPr/>
    </dgm:pt>
    <dgm:pt modelId="{C2932B1B-23F6-4B21-BD39-BF3B070E96F9}" type="pres">
      <dgm:prSet presAssocID="{A3F9E6C7-7295-481A-828B-AF102A8DD5BC}" presName="sibTrans" presStyleCnt="0"/>
      <dgm:spPr/>
    </dgm:pt>
    <dgm:pt modelId="{E78EAF4C-DB2E-4BA3-873B-17F2D0031E5D}" type="pres">
      <dgm:prSet presAssocID="{50392638-3DB7-40A9-8327-C244B8B7186D}" presName="compNode" presStyleCnt="0"/>
      <dgm:spPr/>
    </dgm:pt>
    <dgm:pt modelId="{136DE56A-B505-4171-AD7F-4B0266CA69C0}" type="pres">
      <dgm:prSet presAssocID="{50392638-3DB7-40A9-8327-C244B8B718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3B591FC-0498-450B-AC4B-FB289FDF9C11}" type="pres">
      <dgm:prSet presAssocID="{50392638-3DB7-40A9-8327-C244B8B7186D}" presName="spaceRect" presStyleCnt="0"/>
      <dgm:spPr/>
    </dgm:pt>
    <dgm:pt modelId="{2FD311F4-D840-4BB6-B542-DE44C4589B1E}" type="pres">
      <dgm:prSet presAssocID="{50392638-3DB7-40A9-8327-C244B8B7186D}" presName="textRect" presStyleLbl="revTx" presStyleIdx="1" presStyleCnt="3">
        <dgm:presLayoutVars>
          <dgm:chMax val="1"/>
          <dgm:chPref val="1"/>
        </dgm:presLayoutVars>
      </dgm:prSet>
      <dgm:spPr/>
    </dgm:pt>
    <dgm:pt modelId="{E1676990-2577-46A2-B7A6-9C48EDEFA74E}" type="pres">
      <dgm:prSet presAssocID="{EE69F77D-4CBB-4388-810F-D8DDED642916}" presName="sibTrans" presStyleCnt="0"/>
      <dgm:spPr/>
    </dgm:pt>
    <dgm:pt modelId="{C15C8CC4-22A5-471C-AD20-6DD9ED7A1C0E}" type="pres">
      <dgm:prSet presAssocID="{DAF2D732-D555-49CF-B854-763F30A1C395}" presName="compNode" presStyleCnt="0"/>
      <dgm:spPr/>
    </dgm:pt>
    <dgm:pt modelId="{7BF3F2B3-4C08-4DBC-955A-4052857D6C79}" type="pres">
      <dgm:prSet presAssocID="{DAF2D732-D555-49CF-B854-763F30A1C3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668C33E-F4B1-4C8C-9099-8DA9B6A264F7}" type="pres">
      <dgm:prSet presAssocID="{DAF2D732-D555-49CF-B854-763F30A1C395}" presName="spaceRect" presStyleCnt="0"/>
      <dgm:spPr/>
    </dgm:pt>
    <dgm:pt modelId="{3F946339-7CAA-4154-970B-1B3EEFB5B71E}" type="pres">
      <dgm:prSet presAssocID="{DAF2D732-D555-49CF-B854-763F30A1C3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CA0D02-2772-4EFA-BE31-A9EDD40B0DBD}" srcId="{1D9D7328-E3B2-4F58-9901-2A6B1C7671B7}" destId="{1DB8C5F1-CE58-43A1-A46A-DF8B37E831DB}" srcOrd="0" destOrd="0" parTransId="{93437C5C-3AEF-47FC-87E1-2F0BEEB3BFE4}" sibTransId="{A3F9E6C7-7295-481A-828B-AF102A8DD5BC}"/>
    <dgm:cxn modelId="{E4AEDA17-93BF-406E-9D5A-48400EBD9548}" type="presOf" srcId="{1D9D7328-E3B2-4F58-9901-2A6B1C7671B7}" destId="{4DD3EA07-A893-42D6-9218-DD97AC877E91}" srcOrd="0" destOrd="0" presId="urn:microsoft.com/office/officeart/2018/2/layout/IconLabelList"/>
    <dgm:cxn modelId="{E4BB0A78-FE7A-4DDA-B4D7-BF69E8726D75}" srcId="{1D9D7328-E3B2-4F58-9901-2A6B1C7671B7}" destId="{DAF2D732-D555-49CF-B854-763F30A1C395}" srcOrd="2" destOrd="0" parTransId="{D351A9ED-07C4-493A-A13D-FE96A0919182}" sibTransId="{11B6235A-F3C0-401E-9B3D-AD15F51605A7}"/>
    <dgm:cxn modelId="{56F893AA-78F5-4053-9714-6F6C792A234C}" type="presOf" srcId="{DAF2D732-D555-49CF-B854-763F30A1C395}" destId="{3F946339-7CAA-4154-970B-1B3EEFB5B71E}" srcOrd="0" destOrd="0" presId="urn:microsoft.com/office/officeart/2018/2/layout/IconLabelList"/>
    <dgm:cxn modelId="{43E480DA-336B-481F-986C-348DBE711472}" type="presOf" srcId="{50392638-3DB7-40A9-8327-C244B8B7186D}" destId="{2FD311F4-D840-4BB6-B542-DE44C4589B1E}" srcOrd="0" destOrd="0" presId="urn:microsoft.com/office/officeart/2018/2/layout/IconLabelList"/>
    <dgm:cxn modelId="{85907DDF-327E-4E58-872D-126ED6309E87}" type="presOf" srcId="{1DB8C5F1-CE58-43A1-A46A-DF8B37E831DB}" destId="{48801AC0-F8A7-4FE7-AF50-C51D66F2928A}" srcOrd="0" destOrd="0" presId="urn:microsoft.com/office/officeart/2018/2/layout/IconLabelList"/>
    <dgm:cxn modelId="{A31263F4-B91D-41C1-8BF9-C0954C042EDA}" srcId="{1D9D7328-E3B2-4F58-9901-2A6B1C7671B7}" destId="{50392638-3DB7-40A9-8327-C244B8B7186D}" srcOrd="1" destOrd="0" parTransId="{9AB585F5-8DE2-428A-B877-2F0546203951}" sibTransId="{EE69F77D-4CBB-4388-810F-D8DDED642916}"/>
    <dgm:cxn modelId="{A5022DA3-B85E-4EAC-861B-3010EE0CF81E}" type="presParOf" srcId="{4DD3EA07-A893-42D6-9218-DD97AC877E91}" destId="{6B011AFF-55FA-43EF-9CDC-75CFF15AEC72}" srcOrd="0" destOrd="0" presId="urn:microsoft.com/office/officeart/2018/2/layout/IconLabelList"/>
    <dgm:cxn modelId="{D231A368-6171-4CCF-90F8-BA31428B1D9C}" type="presParOf" srcId="{6B011AFF-55FA-43EF-9CDC-75CFF15AEC72}" destId="{99F81A86-0AA0-4B10-AC3B-2F534C507A98}" srcOrd="0" destOrd="0" presId="urn:microsoft.com/office/officeart/2018/2/layout/IconLabelList"/>
    <dgm:cxn modelId="{971A3A7C-16A2-46BB-BB5B-86B0CAC7D6F0}" type="presParOf" srcId="{6B011AFF-55FA-43EF-9CDC-75CFF15AEC72}" destId="{CE2D168A-A982-432F-8583-B6AD78826603}" srcOrd="1" destOrd="0" presId="urn:microsoft.com/office/officeart/2018/2/layout/IconLabelList"/>
    <dgm:cxn modelId="{07F4ED38-EAD9-47C1-B34F-43C489A9A224}" type="presParOf" srcId="{6B011AFF-55FA-43EF-9CDC-75CFF15AEC72}" destId="{48801AC0-F8A7-4FE7-AF50-C51D66F2928A}" srcOrd="2" destOrd="0" presId="urn:microsoft.com/office/officeart/2018/2/layout/IconLabelList"/>
    <dgm:cxn modelId="{0A89FF2C-9945-4FBF-AE8C-0C92EC783784}" type="presParOf" srcId="{4DD3EA07-A893-42D6-9218-DD97AC877E91}" destId="{C2932B1B-23F6-4B21-BD39-BF3B070E96F9}" srcOrd="1" destOrd="0" presId="urn:microsoft.com/office/officeart/2018/2/layout/IconLabelList"/>
    <dgm:cxn modelId="{2986A57B-75A6-4FE2-92E2-E019C5D4C366}" type="presParOf" srcId="{4DD3EA07-A893-42D6-9218-DD97AC877E91}" destId="{E78EAF4C-DB2E-4BA3-873B-17F2D0031E5D}" srcOrd="2" destOrd="0" presId="urn:microsoft.com/office/officeart/2018/2/layout/IconLabelList"/>
    <dgm:cxn modelId="{E757C92E-92CE-4993-AC0C-EA3B80DF4382}" type="presParOf" srcId="{E78EAF4C-DB2E-4BA3-873B-17F2D0031E5D}" destId="{136DE56A-B505-4171-AD7F-4B0266CA69C0}" srcOrd="0" destOrd="0" presId="urn:microsoft.com/office/officeart/2018/2/layout/IconLabelList"/>
    <dgm:cxn modelId="{0A6646E7-484C-48DB-BC61-D01A4703A465}" type="presParOf" srcId="{E78EAF4C-DB2E-4BA3-873B-17F2D0031E5D}" destId="{83B591FC-0498-450B-AC4B-FB289FDF9C11}" srcOrd="1" destOrd="0" presId="urn:microsoft.com/office/officeart/2018/2/layout/IconLabelList"/>
    <dgm:cxn modelId="{5BA15E29-80DC-4AD9-9965-EE60F19E3B4E}" type="presParOf" srcId="{E78EAF4C-DB2E-4BA3-873B-17F2D0031E5D}" destId="{2FD311F4-D840-4BB6-B542-DE44C4589B1E}" srcOrd="2" destOrd="0" presId="urn:microsoft.com/office/officeart/2018/2/layout/IconLabelList"/>
    <dgm:cxn modelId="{D9A009A6-331A-4E0B-A87C-A4933428B467}" type="presParOf" srcId="{4DD3EA07-A893-42D6-9218-DD97AC877E91}" destId="{E1676990-2577-46A2-B7A6-9C48EDEFA74E}" srcOrd="3" destOrd="0" presId="urn:microsoft.com/office/officeart/2018/2/layout/IconLabelList"/>
    <dgm:cxn modelId="{A1B2627F-5EC9-43D2-9C56-8E2E748510CE}" type="presParOf" srcId="{4DD3EA07-A893-42D6-9218-DD97AC877E91}" destId="{C15C8CC4-22A5-471C-AD20-6DD9ED7A1C0E}" srcOrd="4" destOrd="0" presId="urn:microsoft.com/office/officeart/2018/2/layout/IconLabelList"/>
    <dgm:cxn modelId="{A3ED4F42-4683-405C-B468-F534756786BC}" type="presParOf" srcId="{C15C8CC4-22A5-471C-AD20-6DD9ED7A1C0E}" destId="{7BF3F2B3-4C08-4DBC-955A-4052857D6C79}" srcOrd="0" destOrd="0" presId="urn:microsoft.com/office/officeart/2018/2/layout/IconLabelList"/>
    <dgm:cxn modelId="{A4993525-40C5-4DAE-A0C8-22EC6FA75C25}" type="presParOf" srcId="{C15C8CC4-22A5-471C-AD20-6DD9ED7A1C0E}" destId="{2668C33E-F4B1-4C8C-9099-8DA9B6A264F7}" srcOrd="1" destOrd="0" presId="urn:microsoft.com/office/officeart/2018/2/layout/IconLabelList"/>
    <dgm:cxn modelId="{4694E9F3-E72C-496A-8BCC-2B5765284A1B}" type="presParOf" srcId="{C15C8CC4-22A5-471C-AD20-6DD9ED7A1C0E}" destId="{3F946339-7CAA-4154-970B-1B3EEFB5B7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1A86-0AA0-4B10-AC3B-2F534C507A98}">
      <dsp:nvSpPr>
        <dsp:cNvPr id="0" name=""/>
        <dsp:cNvSpPr/>
      </dsp:nvSpPr>
      <dsp:spPr>
        <a:xfrm>
          <a:off x="1008255" y="271130"/>
          <a:ext cx="989199" cy="989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01AC0-F8A7-4FE7-AF50-C51D66F2928A}">
      <dsp:nvSpPr>
        <dsp:cNvPr id="0" name=""/>
        <dsp:cNvSpPr/>
      </dsp:nvSpPr>
      <dsp:spPr>
        <a:xfrm>
          <a:off x="403744" y="1562076"/>
          <a:ext cx="2198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Pedagogy</a:t>
          </a:r>
          <a:endParaRPr lang="en-US" sz="3300" kern="1200"/>
        </a:p>
      </dsp:txBody>
      <dsp:txXfrm>
        <a:off x="403744" y="1562076"/>
        <a:ext cx="2198220" cy="720000"/>
      </dsp:txXfrm>
    </dsp:sp>
    <dsp:sp modelId="{136DE56A-B505-4171-AD7F-4B0266CA69C0}">
      <dsp:nvSpPr>
        <dsp:cNvPr id="0" name=""/>
        <dsp:cNvSpPr/>
      </dsp:nvSpPr>
      <dsp:spPr>
        <a:xfrm>
          <a:off x="3591164" y="271130"/>
          <a:ext cx="989199" cy="989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311F4-D840-4BB6-B542-DE44C4589B1E}">
      <dsp:nvSpPr>
        <dsp:cNvPr id="0" name=""/>
        <dsp:cNvSpPr/>
      </dsp:nvSpPr>
      <dsp:spPr>
        <a:xfrm>
          <a:off x="2986653" y="1562076"/>
          <a:ext cx="2198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Equity</a:t>
          </a:r>
          <a:endParaRPr lang="en-US" sz="3300" kern="1200"/>
        </a:p>
      </dsp:txBody>
      <dsp:txXfrm>
        <a:off x="2986653" y="1562076"/>
        <a:ext cx="2198220" cy="720000"/>
      </dsp:txXfrm>
    </dsp:sp>
    <dsp:sp modelId="{7BF3F2B3-4C08-4DBC-955A-4052857D6C79}">
      <dsp:nvSpPr>
        <dsp:cNvPr id="0" name=""/>
        <dsp:cNvSpPr/>
      </dsp:nvSpPr>
      <dsp:spPr>
        <a:xfrm>
          <a:off x="6174073" y="271130"/>
          <a:ext cx="989199" cy="989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46339-7CAA-4154-970B-1B3EEFB5B71E}">
      <dsp:nvSpPr>
        <dsp:cNvPr id="0" name=""/>
        <dsp:cNvSpPr/>
      </dsp:nvSpPr>
      <dsp:spPr>
        <a:xfrm>
          <a:off x="5569562" y="1562076"/>
          <a:ext cx="2198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 IR/IE </a:t>
          </a:r>
          <a:endParaRPr lang="en-US" sz="3300" kern="1200" dirty="0"/>
        </a:p>
      </dsp:txBody>
      <dsp:txXfrm>
        <a:off x="5569562" y="1562076"/>
        <a:ext cx="219822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4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1CB-5845-4288-BF5C-F78989DC0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0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50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57763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79551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129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54481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13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28289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03635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23985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44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07090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76715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4713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138946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01142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612735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65240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1284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4440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899121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755605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30162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60735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7145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293390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392573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364645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668496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813740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015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568E-3302-4276-9397-D49C50930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A5D77-14F8-4BA3-8D16-8708F71EF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F5FA8-4675-4AF9-A46C-812D0E6D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EB95-099D-4A18-A565-8E68D4B4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1AD7-4CEB-4F89-A974-80C095DA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2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F27F-0A4A-4960-905E-D72B7E8F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6CB2-069A-4D69-8B9C-19ACB700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3CF9-78ED-4302-B689-13F04E8F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543E-02EA-4A71-B874-EFA967B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EF77-764F-44C8-94C2-C77A788E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1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07EE-BB50-46D7-A43A-CA054CFB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11EE9-0820-4F12-9B05-F45CBB08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D154-203B-4040-8091-293DC713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1A63-9E7C-49F2-89F1-358172D3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D0FC8-5806-4447-B699-47DE9FEE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792294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5008-DB54-4F6F-A199-1B3AB303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5C76-974D-443D-BA01-080589852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E67A-EA7F-4D04-977F-275F9E664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80505-3CD4-4F1D-9B9E-4004C53E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601C2-D099-4442-9589-635AA75D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03369-A462-41BF-A1B2-0AD256E4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4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4A44-83A9-44F6-B381-48B5A8EF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B79B-C890-403B-9946-BF37F8CD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71F9-E623-4FBE-AC30-8777B0D5E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413AB-A591-46FC-A61F-FC2956306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3A741-5C8B-47CE-BA02-05D620106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024E2-82C7-4556-925A-02C5F1F3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BB07B-9048-466B-8C78-1F7DE820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2503B-E121-4D76-9A76-C9D9C34B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3081C-FEF8-4594-AEFF-F04F554F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84D5E-839A-4C3B-BEBF-6BFBDA3F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AFC05-DBB3-40C0-A19B-74D9C3D0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51ECB-A257-467B-8084-0630A494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0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A476F-ADEE-422C-B46C-8C2D4930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AED4D-0ACE-4422-B6AA-DBFFB79E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F1EEF-E914-4D2E-8D31-CA3B844F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9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EA24-22C4-4F07-A8BF-6E34B33A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8110-BC45-452F-8681-01E1BCD7F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573F4-A003-48F8-854C-5046B519C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9603-FF2C-4881-9724-AE42C19B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E9A7-0293-4E3B-B13C-D06C2938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1DF4D-D524-41B7-B3D2-5569097E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1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4BE9-46B8-4CD7-B69D-095773B3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4AD0-AED5-4C64-9BA9-81FCFF959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D1997-878B-42C8-83D5-C31D492B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410E0-F4AB-4B70-807A-889DDF3B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3A-AA70-4F6A-808F-52A5A477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187D5-C3A4-4257-AA40-E18E4EA5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8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0531-E0BC-452C-BC6A-A191445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2C339-3F57-4267-8F73-F3D4FB6D9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0896-E818-4BF8-9B42-4E1868EB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3F30-91D6-4CB2-85FF-F85863D4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DA57C-E383-4469-8249-70B9AF2F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3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78F2B-1C01-4353-99B7-BDFC605CD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0993F-7EFC-48A8-849D-6980DBB1C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57FEE-1DCE-4D31-8AEC-05D318C7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B7769-9445-4D2B-8B91-8AEB9F4A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F727-AE3B-4D9F-A619-12EF95A7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61341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28627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664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8539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78527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834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98F4939-05B5-4245-9A13-37E73045D74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526402" y="4152146"/>
            <a:ext cx="1270000" cy="6731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69926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AA0AA-2EA4-474C-B409-191672AA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D2A32-A2A2-4293-A2CD-920F3C0A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65DEC-45A3-48DF-83E8-A97436B28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E927-BC0B-4936-AA5E-E65A1A4E40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8AA0-7B11-454C-ADEE-45E431179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704C-640F-4D66-9BF4-651597C9A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D0D1-4445-4D85-89F2-ACB2E22D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microsoft-ms-logo-business-windows-80658/" TargetMode="External"/><Relationship Id="rId13" Type="http://schemas.openxmlformats.org/officeDocument/2006/relationships/image" Target="../media/image33.png"/><Relationship Id="rId3" Type="http://schemas.openxmlformats.org/officeDocument/2006/relationships/hyperlink" Target="https://www.microsoft.com/en-us/education/remote-learning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hyperlink" Target="https://microsoftteams.eventbuilder.com/TeamsEducation" TargetMode="External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hyperlink" Target="https://education.microsoft.com/en-us/resource/ba162685" TargetMode="External"/><Relationship Id="rId9" Type="http://schemas.openxmlformats.org/officeDocument/2006/relationships/hyperlink" Target="https://www.microsoft.com/en-us/microsoft-365/blog/2020/03/05/our-commitment-to-customers-during-covid-19/" TargetMode="External"/><Relationship Id="rId14" Type="http://schemas.openxmlformats.org/officeDocument/2006/relationships/hyperlink" Target="http://aka.ms/jointeamseducommunit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hyperlink" Target="mailto:Watson@aacu.org" TargetMode="External"/><Relationship Id="rId10" Type="http://schemas.openxmlformats.org/officeDocument/2006/relationships/image" Target="../media/image16.jpg"/><Relationship Id="rId4" Type="http://schemas.openxmlformats.org/officeDocument/2006/relationships/hyperlink" Target="mailto:mcconnell@aacu.org" TargetMode="External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bkZJvB-Si7s0mvdcBS3sSB5O3E922L7/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9143771" cy="35480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2815271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49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99454" y="1299412"/>
            <a:ext cx="8344859" cy="1149516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lvl="0" indent="0" algn="ctr" rtl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</a:rPr>
              <a:t>Teaching, Learning, and Assessing in Remote Learning Environments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24013" y="3661098"/>
            <a:ext cx="7695743" cy="90732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FREE Webinar Series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April 3,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76071C8-F115-3B49-9861-3AC281271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6475A-3845-45BA-879D-9EC2B5B2220A}"/>
              </a:ext>
            </a:extLst>
          </p:cNvPr>
          <p:cNvSpPr txBox="1"/>
          <p:nvPr/>
        </p:nvSpPr>
        <p:spPr>
          <a:xfrm>
            <a:off x="2317480" y="695980"/>
            <a:ext cx="45223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</a:rPr>
              <a:t>FACULTY FRIDAY WEBINARS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54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B3C9-4C07-4B85-9D6C-BADF2803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8765"/>
            <a:ext cx="9144000" cy="1436735"/>
          </a:xfrm>
        </p:spPr>
        <p:txBody>
          <a:bodyPr/>
          <a:lstStyle/>
          <a:p>
            <a:pPr algn="ctr"/>
            <a:r>
              <a:rPr lang="en-US" sz="2600" dirty="0"/>
              <a:t>Tammie Lea Cumming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FA05-5B17-43A7-A58C-86195203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41476"/>
            <a:ext cx="9143999" cy="645300"/>
          </a:xfrm>
        </p:spPr>
        <p:txBody>
          <a:bodyPr>
            <a:noAutofit/>
          </a:bodyPr>
          <a:lstStyle/>
          <a:p>
            <a:pPr algn="ctr"/>
            <a:r>
              <a:rPr lang="en-US" sz="1400" dirty="0"/>
              <a:t>Associate provost and assistant vice president for Institutional effectiveness, </a:t>
            </a:r>
            <a:br>
              <a:rPr lang="en-US" sz="1400" dirty="0"/>
            </a:br>
            <a:r>
              <a:rPr lang="en-US" sz="1400" dirty="0"/>
              <a:t>Brooklyn college of the city university of new </a:t>
            </a:r>
            <a:r>
              <a:rPr lang="en-US" sz="1400" dirty="0" err="1"/>
              <a:t>york</a:t>
            </a:r>
            <a:endParaRPr lang="en-US" sz="1400" dirty="0"/>
          </a:p>
          <a:p>
            <a:pPr algn="ctr"/>
            <a:r>
              <a:rPr lang="en-US" sz="1400" cap="none" dirty="0"/>
              <a:t> EMAIL: Tammie.Cumming@brooklyn.cuny.edu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7D1D573-3506-4ABB-9F47-62447A54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1" y="1049483"/>
            <a:ext cx="1591056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7793571" cy="386180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3500" dirty="0">
                <a:solidFill>
                  <a:schemeClr val="accent1"/>
                </a:solidFill>
              </a:rPr>
              <a:t>Recognize that the majority of students and faculty moved to a remote learning environment with very little notice or preparation</a:t>
            </a:r>
          </a:p>
          <a:p>
            <a:pPr marL="300038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35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altLang="ja-JP" sz="3500" dirty="0">
                <a:solidFill>
                  <a:schemeClr val="accent1"/>
                </a:solidFill>
              </a:rPr>
              <a:t>Acknowledge that assessment results should </a:t>
            </a:r>
            <a:r>
              <a:rPr lang="en-US" altLang="ja-JP" sz="3500" u="sng" dirty="0">
                <a:solidFill>
                  <a:schemeClr val="accent1"/>
                </a:solidFill>
              </a:rPr>
              <a:t>not</a:t>
            </a:r>
            <a:r>
              <a:rPr lang="en-US" altLang="ja-JP" sz="3500" dirty="0">
                <a:solidFill>
                  <a:schemeClr val="accent1"/>
                </a:solidFill>
              </a:rPr>
              <a:t> be used to evaluate “online learning” as a mode of instruction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endParaRPr lang="en-US" altLang="ja-JP" sz="35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altLang="ja-JP" sz="3500" dirty="0">
                <a:solidFill>
                  <a:schemeClr val="accent1"/>
                </a:solidFill>
              </a:rPr>
              <a:t>Recognize that many are in “triage” mode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 marL="642938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175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0" y="206878"/>
            <a:ext cx="7339923" cy="622372"/>
          </a:xfrm>
        </p:spPr>
        <p:txBody>
          <a:bodyPr/>
          <a:lstStyle/>
          <a:p>
            <a:r>
              <a:rPr lang="en-US" sz="2400" b="1" dirty="0"/>
              <a:t>Wait</a:t>
            </a:r>
            <a:r>
              <a:rPr lang="mr-IN" sz="2400" b="1" dirty="0"/>
              <a:t>…</a:t>
            </a:r>
            <a:r>
              <a:rPr lang="en-US" sz="2400" b="1" dirty="0"/>
              <a:t> Assessment Continues?</a:t>
            </a:r>
          </a:p>
        </p:txBody>
      </p:sp>
    </p:spTree>
    <p:extLst>
      <p:ext uri="{BB962C8B-B14F-4D97-AF65-F5344CB8AC3E}">
        <p14:creationId xmlns:p14="http://schemas.microsoft.com/office/powerpoint/2010/main" val="148648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7793571" cy="386180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50" dirty="0">
                <a:solidFill>
                  <a:schemeClr val="accent1"/>
                </a:solidFill>
              </a:rPr>
              <a:t>Faculty/Instructors should continue to: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150" dirty="0">
                <a:solidFill>
                  <a:schemeClr val="accent1"/>
                </a:solidFill>
              </a:rPr>
              <a:t>Teach </a:t>
            </a:r>
            <a:r>
              <a:rPr lang="en-US" altLang="ja-JP" sz="2150" i="1" dirty="0">
                <a:solidFill>
                  <a:schemeClr val="accent1"/>
                </a:solidFill>
              </a:rPr>
              <a:t>within the new framework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150" dirty="0">
                <a:solidFill>
                  <a:schemeClr val="accent1"/>
                </a:solidFill>
              </a:rPr>
              <a:t>Provide feedback on students’ performance through effective assessment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150" dirty="0">
                <a:solidFill>
                  <a:schemeClr val="accent1"/>
                </a:solidFill>
              </a:rPr>
              <a:t>Formative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150" dirty="0">
                <a:solidFill>
                  <a:schemeClr val="accent1"/>
                </a:solidFill>
              </a:rPr>
              <a:t>Summative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150" dirty="0">
                <a:solidFill>
                  <a:schemeClr val="accent1"/>
                </a:solidFill>
              </a:rPr>
              <a:t>Clear expectations for learning objectives/outcomes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1" y="206878"/>
            <a:ext cx="6172200" cy="622372"/>
          </a:xfrm>
        </p:spPr>
        <p:txBody>
          <a:bodyPr/>
          <a:lstStyle/>
          <a:p>
            <a:r>
              <a:rPr lang="en-US" sz="2400" b="1" dirty="0"/>
              <a:t>Education Goals Remain the Same</a:t>
            </a:r>
          </a:p>
        </p:txBody>
      </p:sp>
    </p:spTree>
    <p:extLst>
      <p:ext uri="{BB962C8B-B14F-4D97-AF65-F5344CB8AC3E}">
        <p14:creationId xmlns:p14="http://schemas.microsoft.com/office/powerpoint/2010/main" val="118158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7793571" cy="386180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175" dirty="0">
                <a:solidFill>
                  <a:schemeClr val="accent1"/>
                </a:solidFill>
              </a:rPr>
              <a:t>Ensuring continuity of learning outcomes/objectives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175" dirty="0">
                <a:solidFill>
                  <a:schemeClr val="accent1"/>
                </a:solidFill>
              </a:rPr>
              <a:t>Identifying/Developing appropriate assignments for the online learning environment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175" dirty="0">
                <a:solidFill>
                  <a:schemeClr val="accent1"/>
                </a:solidFill>
              </a:rPr>
              <a:t>Providing feedback for students so they can continue to learn and understand their needs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875" dirty="0">
                <a:solidFill>
                  <a:schemeClr val="accent1"/>
                </a:solidFill>
              </a:rPr>
              <a:t>Ensuring the validity and fairness of the assessments</a:t>
            </a:r>
            <a:endParaRPr lang="en-US" altLang="ja-JP" sz="2175" dirty="0">
              <a:solidFill>
                <a:schemeClr val="accent1"/>
              </a:solidFill>
            </a:endParaRPr>
          </a:p>
          <a:p>
            <a:pPr marL="642938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175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1" y="206878"/>
            <a:ext cx="6172200" cy="622372"/>
          </a:xfrm>
        </p:spPr>
        <p:txBody>
          <a:bodyPr/>
          <a:lstStyle/>
          <a:p>
            <a:r>
              <a:rPr lang="en-US" sz="2400" b="1" dirty="0"/>
              <a:t>Assessing Your Students</a:t>
            </a:r>
          </a:p>
        </p:txBody>
      </p:sp>
    </p:spTree>
    <p:extLst>
      <p:ext uri="{BB962C8B-B14F-4D97-AF65-F5344CB8AC3E}">
        <p14:creationId xmlns:p14="http://schemas.microsoft.com/office/powerpoint/2010/main" val="224870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7793571" cy="40267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400" b="1" i="1" dirty="0">
                <a:solidFill>
                  <a:schemeClr val="accent1"/>
                </a:solidFill>
              </a:rPr>
              <a:t>Next Generation Assessment </a:t>
            </a:r>
            <a:r>
              <a:rPr lang="mr-IN" altLang="ja-JP" sz="2400" b="1" i="1" dirty="0">
                <a:solidFill>
                  <a:schemeClr val="accent1"/>
                </a:solidFill>
              </a:rPr>
              <a:t>–</a:t>
            </a:r>
            <a:r>
              <a:rPr lang="en-US" altLang="ja-JP" sz="2400" b="1" i="1" dirty="0">
                <a:solidFill>
                  <a:schemeClr val="accent1"/>
                </a:solidFill>
              </a:rPr>
              <a:t> Looking Forward</a:t>
            </a:r>
          </a:p>
          <a:p>
            <a:pPr marL="285750" lvl="2" indent="-285750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Assessment in a time of crisis</a:t>
            </a:r>
          </a:p>
          <a:p>
            <a:pPr marL="285750" lvl="2" indent="-285750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“Triage” approach to assessment challenges 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An Integrated Approach to Test development for Distance Learning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Performance appraisals for online learning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AAC&amp;U rubrics to enhance online assessment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Validity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Reliability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Fairness</a:t>
            </a:r>
          </a:p>
          <a:p>
            <a:pPr marL="257175" lvl="2" indent="-257175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Accreditation before and beyond the self-study</a:t>
            </a:r>
          </a:p>
          <a:p>
            <a:pPr marL="642938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175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1" y="206878"/>
            <a:ext cx="6172200" cy="622372"/>
          </a:xfrm>
        </p:spPr>
        <p:txBody>
          <a:bodyPr/>
          <a:lstStyle/>
          <a:p>
            <a:r>
              <a:rPr lang="en-US" sz="2400" b="1" dirty="0"/>
              <a:t>NEW AAC&amp;U Assessment Brief Series - Forthcoming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53626" y="2523918"/>
            <a:ext cx="3839438" cy="220198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 marL="642938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175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8701449" cy="38618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altLang="ja-JP" sz="2100" dirty="0">
                <a:solidFill>
                  <a:schemeClr val="accent1"/>
                </a:solidFill>
              </a:rPr>
              <a:t>Let us hear from you!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Send your topics of interest for the series to: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b="1" i="1" dirty="0">
                <a:solidFill>
                  <a:schemeClr val="accent1"/>
                </a:solidFill>
              </a:rPr>
              <a:t>Terry Rhodes, AAC&amp;U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dirty="0" err="1">
                <a:solidFill>
                  <a:schemeClr val="accent1"/>
                </a:solidFill>
              </a:rPr>
              <a:t>rhodes@aacu.org</a:t>
            </a:r>
            <a:endParaRPr lang="en-US" altLang="ja-JP" sz="2100" dirty="0">
              <a:solidFill>
                <a:schemeClr val="accent1"/>
              </a:solidFill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b="1" i="1" dirty="0">
                <a:solidFill>
                  <a:schemeClr val="accent1"/>
                </a:solidFill>
              </a:rPr>
              <a:t>Tammie Cumming, Brooklyn College - CUNY</a:t>
            </a: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dirty="0" err="1">
                <a:solidFill>
                  <a:schemeClr val="accent1"/>
                </a:solidFill>
              </a:rPr>
              <a:t>tammie.cumming@brooklyn.cuny.edu</a:t>
            </a:r>
            <a:endParaRPr lang="en-US" altLang="ja-JP" sz="2100" dirty="0">
              <a:solidFill>
                <a:schemeClr val="accent1"/>
              </a:solidFill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b="1" i="1" dirty="0">
                <a:solidFill>
                  <a:schemeClr val="accent1"/>
                </a:solidFill>
              </a:rPr>
              <a:t>M. David Miller, University of Florida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dirty="0" err="1">
                <a:solidFill>
                  <a:schemeClr val="accent1"/>
                </a:solidFill>
              </a:rPr>
              <a:t>dmiller@coe.ufl.edu</a:t>
            </a:r>
            <a:endParaRPr lang="en-US" altLang="ja-JP" sz="2100" dirty="0">
              <a:solidFill>
                <a:schemeClr val="accent1"/>
              </a:solidFill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100" b="1" i="1" dirty="0">
                <a:solidFill>
                  <a:schemeClr val="accent1"/>
                </a:solidFill>
              </a:rPr>
              <a:t>	Gladys Palma de Schrynemakers, </a:t>
            </a:r>
            <a:r>
              <a:rPr lang="en-US" altLang="ja-JP" sz="2000" b="1" i="1" dirty="0">
                <a:solidFill>
                  <a:schemeClr val="accent1"/>
                </a:solidFill>
              </a:rPr>
              <a:t>School of Labor &amp; Urban    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b="1" i="1" dirty="0">
                <a:solidFill>
                  <a:schemeClr val="accent1"/>
                </a:solidFill>
              </a:rPr>
              <a:t>     Studies</a:t>
            </a:r>
            <a:r>
              <a:rPr lang="en-US" altLang="ja-JP" sz="2100" dirty="0">
                <a:solidFill>
                  <a:schemeClr val="accent1"/>
                </a:solidFill>
              </a:rPr>
              <a:t>	</a:t>
            </a:r>
            <a:r>
              <a:rPr lang="en-US" altLang="ja-JP" sz="2100" dirty="0" err="1">
                <a:solidFill>
                  <a:schemeClr val="accent1"/>
                </a:solidFill>
              </a:rPr>
              <a:t>Gladys.Schrynemakers@slu.cuny.edu</a:t>
            </a:r>
            <a:endParaRPr lang="en-US" altLang="ja-JP" sz="21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175" dirty="0">
              <a:solidFill>
                <a:schemeClr val="accent1"/>
              </a:solidFill>
            </a:endParaRPr>
          </a:p>
          <a:p>
            <a:pPr marL="642938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02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2175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1" y="206878"/>
            <a:ext cx="7225954" cy="6223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2400" b="1" i="1" dirty="0"/>
              <a:t>Next Generation Assessment </a:t>
            </a:r>
            <a:r>
              <a:rPr lang="mr-IN" altLang="ja-JP" sz="2400" b="1" i="1" dirty="0"/>
              <a:t>–</a:t>
            </a:r>
            <a:r>
              <a:rPr lang="en-US" altLang="ja-JP" sz="2400" b="1" i="1" dirty="0"/>
              <a:t> 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75541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B3C9-4C07-4B85-9D6C-BADF2803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52790"/>
            <a:ext cx="9144000" cy="1436735"/>
          </a:xfrm>
        </p:spPr>
        <p:txBody>
          <a:bodyPr/>
          <a:lstStyle/>
          <a:p>
            <a:pPr algn="ctr"/>
            <a:r>
              <a:rPr lang="en-US" sz="2600" dirty="0"/>
              <a:t>Bethany L. Miller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FA05-5B17-43A7-A58C-86195203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89526"/>
            <a:ext cx="9143999" cy="6453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Director of institutional research, Mary </a:t>
            </a:r>
            <a:r>
              <a:rPr lang="en-US" dirty="0" err="1"/>
              <a:t>baldwin</a:t>
            </a:r>
            <a:r>
              <a:rPr lang="en-US" dirty="0"/>
              <a:t> university</a:t>
            </a:r>
          </a:p>
          <a:p>
            <a:pPr algn="ctr"/>
            <a:r>
              <a:rPr lang="en-US" cap="none" dirty="0">
                <a:latin typeface="+mn-lt"/>
              </a:rPr>
              <a:t>Email: blmiller@marybaldwin.edu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B3E60AA-AE15-46A7-AF58-0ECF18F7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1" y="1008674"/>
            <a:ext cx="1591056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8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0951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405298-8909-4286-BABB-18C693F6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50"/>
            <a:ext cx="6939116" cy="762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EBEBEB"/>
                </a:solidFill>
              </a:rPr>
              <a:t>What &amp; how are we engaging during the crisis?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321550"/>
            <a:ext cx="9144312" cy="38219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DE63AD8-B72A-4C6B-BF40-A76B3CC5B8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697" y="2107692"/>
          <a:ext cx="8171528" cy="25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858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B3C9-4C07-4B85-9D6C-BADF2803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16425"/>
            <a:ext cx="9144000" cy="1436735"/>
          </a:xfrm>
        </p:spPr>
        <p:txBody>
          <a:bodyPr/>
          <a:lstStyle/>
          <a:p>
            <a:pPr algn="ctr"/>
            <a:r>
              <a:rPr lang="en-US" sz="2600" dirty="0"/>
              <a:t>Bonnie Orcutt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FA05-5B17-43A7-A58C-86195203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53161"/>
            <a:ext cx="9143999" cy="6453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Professor of economics, Worcester state university</a:t>
            </a:r>
          </a:p>
          <a:p>
            <a:pPr algn="ctr"/>
            <a:r>
              <a:rPr lang="en-US" cap="none" dirty="0"/>
              <a:t>Email: borcutt@worcester.edu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1FE7F9A-9056-491A-9579-05752481C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1" y="1002723"/>
            <a:ext cx="1591056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839F-9D67-4142-99ED-5EB3293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49" y="172564"/>
            <a:ext cx="6868886" cy="4970936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Designing Assignments for On-Line  Learning</a:t>
            </a:r>
            <a:br>
              <a:rPr lang="en-US" sz="800" dirty="0"/>
            </a:br>
            <a:r>
              <a:rPr lang="en-US" sz="1600" dirty="0"/>
              <a:t>I. Less is better than more:  fewer well-designed assignments </a:t>
            </a:r>
            <a:br>
              <a:rPr lang="en-US" sz="1600" dirty="0"/>
            </a:br>
            <a:br>
              <a:rPr lang="en-US" sz="800" dirty="0"/>
            </a:br>
            <a:r>
              <a:rPr lang="en-US" sz="1600" dirty="0"/>
              <a:t>II. Assignment Design Key Characteristics: </a:t>
            </a:r>
            <a:br>
              <a:rPr lang="en-US" sz="1600" dirty="0"/>
            </a:br>
            <a:r>
              <a:rPr lang="en-US" sz="1600" dirty="0"/>
              <a:t>    * Clearly stated learning outcomes </a:t>
            </a:r>
            <a:br>
              <a:rPr lang="en-US" sz="1600" dirty="0"/>
            </a:br>
            <a:r>
              <a:rPr lang="en-US" sz="1600" dirty="0"/>
              <a:t>    * Clearly stated assignment prompt:  </a:t>
            </a:r>
            <a:br>
              <a:rPr lang="en-US" sz="1600" dirty="0"/>
            </a:br>
            <a:r>
              <a:rPr lang="en-US" sz="1800" dirty="0"/>
              <a:t>	   </a:t>
            </a:r>
            <a:r>
              <a:rPr lang="en-US" sz="1400" dirty="0"/>
              <a:t>procedural instructions; </a:t>
            </a:r>
            <a:br>
              <a:rPr lang="en-US" sz="1400" dirty="0"/>
            </a:br>
            <a:r>
              <a:rPr lang="en-US" sz="1400" dirty="0"/>
              <a:t>	    content and cognitive tasks – what specifically is the student being </a:t>
            </a:r>
            <a:br>
              <a:rPr lang="en-US" sz="1400" dirty="0"/>
            </a:br>
            <a:r>
              <a:rPr lang="en-US" sz="1400" dirty="0"/>
              <a:t>           asked to do; sequenced instructions that are explicit and detailed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600" dirty="0"/>
              <a:t>*Clearly stated evaluative criteria aligned with the tasks and </a:t>
            </a:r>
            <a:br>
              <a:rPr lang="en-US" sz="1600" dirty="0"/>
            </a:br>
            <a:r>
              <a:rPr lang="en-US" sz="1600" dirty="0"/>
              <a:t>         procedural requirements </a:t>
            </a:r>
            <a:br>
              <a:rPr lang="en-US" sz="800" dirty="0"/>
            </a:br>
            <a:br>
              <a:rPr lang="en-US" sz="800" dirty="0"/>
            </a:br>
            <a:r>
              <a:rPr lang="en-US" sz="1600" dirty="0"/>
              <a:t>III. Instructional Supports</a:t>
            </a:r>
            <a:br>
              <a:rPr lang="en-US" sz="1600" dirty="0"/>
            </a:br>
            <a:r>
              <a:rPr lang="en-US" sz="1600" dirty="0"/>
              <a:t>     *within the prompt, course, institution</a:t>
            </a:r>
            <a:br>
              <a:rPr lang="en-US" sz="1600" dirty="0"/>
            </a:br>
            <a:r>
              <a:rPr lang="en-US" sz="1600" dirty="0"/>
              <a:t>     *video recordings (CC) – synchronous and </a:t>
            </a:r>
            <a:br>
              <a:rPr lang="en-US" sz="1600" dirty="0"/>
            </a:br>
            <a:r>
              <a:rPr lang="en-US" sz="1600" dirty="0"/>
              <a:t>        recorded or nonsynchronous </a:t>
            </a:r>
            <a:br>
              <a:rPr lang="en-US" sz="1600" dirty="0"/>
            </a:br>
            <a:r>
              <a:rPr lang="en-US" sz="1600" dirty="0"/>
              <a:t>     *  Examples </a:t>
            </a:r>
            <a:br>
              <a:rPr lang="en-US" sz="800" dirty="0"/>
            </a:br>
            <a:br>
              <a:rPr lang="en-US" sz="800" dirty="0"/>
            </a:br>
            <a:r>
              <a:rPr lang="en-US" sz="1600" dirty="0"/>
              <a:t>IV.  Feedback</a:t>
            </a:r>
            <a:br>
              <a:rPr lang="en-US" sz="16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135B7-727A-8447-A0ED-17EC1571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56" y="1824927"/>
            <a:ext cx="2800760" cy="11748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 to our sponsor!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51435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orange&#10;&#10;Description automatically generated">
            <a:extLst>
              <a:ext uri="{FF2B5EF4-FFF2-40B4-BE49-F238E27FC236}">
                <a16:creationId xmlns:a16="http://schemas.microsoft.com/office/drawing/2014/main" id="{195F30B2-8F7F-0242-A461-4AB5FF838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033" y="485773"/>
            <a:ext cx="3274710" cy="41716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806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9143771" cy="354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2815271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Graphic 30" descr="Chat">
            <a:extLst>
              <a:ext uri="{FF2B5EF4-FFF2-40B4-BE49-F238E27FC236}">
                <a16:creationId xmlns:a16="http://schemas.microsoft.com/office/drawing/2014/main" id="{F292CBDA-0FF1-4C19-97F3-A18C077B1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593" y="480060"/>
            <a:ext cx="2468883" cy="2468883"/>
          </a:xfrm>
          <a:prstGeom prst="rect">
            <a:avLst/>
          </a:prstGeom>
          <a:effectLst/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49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45507-D3E5-4AF8-AFAD-A59C3580D864}"/>
              </a:ext>
            </a:extLst>
          </p:cNvPr>
          <p:cNvSpPr txBox="1"/>
          <p:nvPr/>
        </p:nvSpPr>
        <p:spPr>
          <a:xfrm>
            <a:off x="2628519" y="3678624"/>
            <a:ext cx="3886731" cy="78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Let’s Chat!</a:t>
            </a:r>
          </a:p>
        </p:txBody>
      </p: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D6BE9253-1F99-124E-AAA1-6D0F7FA4E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173" y="4235450"/>
            <a:ext cx="1270000" cy="673100"/>
          </a:xfrm>
          <a:prstGeom prst="rect">
            <a:avLst/>
          </a:prstGeom>
          <a:solidFill>
            <a:srgbClr val="EBEBEB">
              <a:alpha val="40000"/>
            </a:srgbClr>
          </a:solidFill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2A50B3F-A1FC-E543-8E50-487D53D973D8}"/>
              </a:ext>
            </a:extLst>
          </p:cNvPr>
          <p:cNvSpPr txBox="1">
            <a:spLocks/>
          </p:cNvSpPr>
          <p:nvPr/>
        </p:nvSpPr>
        <p:spPr>
          <a:xfrm>
            <a:off x="3208851" y="986625"/>
            <a:ext cx="4356133" cy="133217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Use Q&amp;A for: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4849A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80190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29EE-34A8-4D93-A78B-0AC21F4B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5" y="68581"/>
            <a:ext cx="8344505" cy="994172"/>
          </a:xfrm>
        </p:spPr>
        <p:txBody>
          <a:bodyPr/>
          <a:lstStyle/>
          <a:p>
            <a:r>
              <a:rPr lang="en-US" dirty="0"/>
              <a:t>Microsoft Resources for </a:t>
            </a:r>
            <a:r>
              <a:rPr lang="en-US" dirty="0">
                <a:hlinkClick r:id="rId3"/>
              </a:rPr>
              <a:t>Remote Learning 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22A7DDD-8A0B-471E-A104-C49804547E1E}"/>
              </a:ext>
            </a:extLst>
          </p:cNvPr>
          <p:cNvSpPr txBox="1">
            <a:spLocks/>
          </p:cNvSpPr>
          <p:nvPr/>
        </p:nvSpPr>
        <p:spPr>
          <a:xfrm>
            <a:off x="5175799" y="735316"/>
            <a:ext cx="2052663" cy="7158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163" dirty="0">
                <a:cs typeface="Segoe UI Semilight"/>
              </a:rPr>
            </a:br>
            <a:r>
              <a:rPr lang="en-US" sz="1163" dirty="0">
                <a:solidFill>
                  <a:schemeClr val="accent1"/>
                </a:solidFill>
                <a:cs typeface="Segoe UI Semilight"/>
              </a:rPr>
              <a:t>Microsoft Teams for Education Events and Webinars  </a:t>
            </a:r>
          </a:p>
          <a:p>
            <a:endParaRPr lang="en-US" sz="1163" dirty="0">
              <a:cs typeface="Segoe UI Semilight"/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F8DD268-2397-4615-81A5-9C84EA2F7EC8}"/>
              </a:ext>
            </a:extLst>
          </p:cNvPr>
          <p:cNvSpPr txBox="1">
            <a:spLocks/>
          </p:cNvSpPr>
          <p:nvPr/>
        </p:nvSpPr>
        <p:spPr>
          <a:xfrm>
            <a:off x="5234132" y="3201057"/>
            <a:ext cx="2043851" cy="1610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63" dirty="0">
                <a:cs typeface="Segoe UI Semilight"/>
                <a:hlinkClick r:id="rId4"/>
              </a:rPr>
              <a:t>Microsoft Teams University</a:t>
            </a:r>
            <a:endParaRPr lang="en-US" sz="2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DC675A-2012-4512-B440-2725FED39661}"/>
              </a:ext>
            </a:extLst>
          </p:cNvPr>
          <p:cNvSpPr/>
          <p:nvPr/>
        </p:nvSpPr>
        <p:spPr>
          <a:xfrm>
            <a:off x="7493988" y="1230644"/>
            <a:ext cx="1206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Education-specific 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Webinars including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“Online classes and Lectures with all your students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”, and 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“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Online meetings with student groups, or anyone with their email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”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62980-91C5-4EAE-80CE-C689B2547811}"/>
              </a:ext>
            </a:extLst>
          </p:cNvPr>
          <p:cNvSpPr/>
          <p:nvPr/>
        </p:nvSpPr>
        <p:spPr>
          <a:xfrm>
            <a:off x="7475166" y="3436257"/>
            <a:ext cx="15238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Guides, Videos, and Resources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for Educators Students, Researchers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Segoe UI Semilight"/>
            </a:endParaRP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Segoe UI Semilight"/>
            </a:endParaRP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. </a:t>
            </a: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1D565B64-479D-473D-9E4F-E10D06A88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821" y="1306344"/>
            <a:ext cx="1850621" cy="12843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A0F01FC-EF32-4008-A123-4BB177054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43546" y="4552883"/>
            <a:ext cx="985361" cy="492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4E7325-BF93-46A8-BCF6-3B9461BE8589}"/>
              </a:ext>
            </a:extLst>
          </p:cNvPr>
          <p:cNvSpPr txBox="1"/>
          <p:nvPr/>
        </p:nvSpPr>
        <p:spPr>
          <a:xfrm>
            <a:off x="1747330" y="4451003"/>
            <a:ext cx="192843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Microsoft</a:t>
            </a:r>
            <a:br>
              <a:rPr lang="en-US" sz="1350" dirty="0"/>
            </a:br>
            <a:r>
              <a:rPr lang="en-US" sz="1350" dirty="0">
                <a:hlinkClick r:id="rId9"/>
              </a:rPr>
              <a:t>COVID-19 Response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CCE5E-0390-44F9-9095-4B1BB69DF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371" y="4177799"/>
            <a:ext cx="1484960" cy="75016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264795C-8438-4662-9E6E-FCCCDDBBBA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74" y="323380"/>
            <a:ext cx="562103" cy="600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2678C-BE52-43DB-9297-026FC2651AA3}"/>
              </a:ext>
            </a:extLst>
          </p:cNvPr>
          <p:cNvSpPr txBox="1"/>
          <p:nvPr/>
        </p:nvSpPr>
        <p:spPr>
          <a:xfrm>
            <a:off x="8169556" y="31027"/>
            <a:ext cx="848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4/3/2020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300EB5A1-1376-4086-94E5-3FBC1CDC4D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758" y="3483865"/>
            <a:ext cx="2050601" cy="12843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F2F6FD-EE88-45B3-AB5E-2CB16B41A59E}"/>
              </a:ext>
            </a:extLst>
          </p:cNvPr>
          <p:cNvSpPr txBox="1"/>
          <p:nvPr/>
        </p:nvSpPr>
        <p:spPr>
          <a:xfrm>
            <a:off x="4677458" y="2688108"/>
            <a:ext cx="30493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https://microsoftteams.eventbuilder.com/TeamsEducation</a:t>
            </a:r>
            <a:endParaRPr lang="en-US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04C25A-A548-4E7F-9DFD-AC885E7C763A}"/>
              </a:ext>
            </a:extLst>
          </p:cNvPr>
          <p:cNvSpPr txBox="1"/>
          <p:nvPr/>
        </p:nvSpPr>
        <p:spPr>
          <a:xfrm>
            <a:off x="4965738" y="4848903"/>
            <a:ext cx="2762815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hlinkClick r:id="rId4"/>
              </a:rPr>
              <a:t>https://education.microsoft.com/en-us/resource/ba162685</a:t>
            </a:r>
            <a:endParaRPr lang="en-US" sz="825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E4CFB-BC91-4A31-AABC-C3EBF144FF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410" y="1142113"/>
            <a:ext cx="2690717" cy="18065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8B6A5E-D326-4AAF-99F3-270585F9E848}"/>
              </a:ext>
            </a:extLst>
          </p:cNvPr>
          <p:cNvSpPr/>
          <p:nvPr/>
        </p:nvSpPr>
        <p:spPr>
          <a:xfrm>
            <a:off x="329872" y="3039186"/>
            <a:ext cx="26737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light"/>
              </a:rPr>
              <a:t>Global community of higher education practitioners using Microsoft Teams in the classroom, as their classroom, and for daily productivity.    A Microsoft Team for Microsoft Teams!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7A7CFF7-C8B6-41E4-9DCB-F6DA52C7E9BA}"/>
              </a:ext>
            </a:extLst>
          </p:cNvPr>
          <p:cNvSpPr txBox="1">
            <a:spLocks/>
          </p:cNvSpPr>
          <p:nvPr/>
        </p:nvSpPr>
        <p:spPr>
          <a:xfrm>
            <a:off x="321410" y="883857"/>
            <a:ext cx="2690717" cy="178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3" dirty="0">
                <a:solidFill>
                  <a:schemeClr val="accent1"/>
                </a:solidFill>
                <a:cs typeface="Segoe UI Semilight"/>
              </a:rPr>
              <a:t>Microsoft Teams for HE Community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89AC14-DCEF-4300-8607-4B7437ED7C89}"/>
              </a:ext>
            </a:extLst>
          </p:cNvPr>
          <p:cNvSpPr/>
          <p:nvPr/>
        </p:nvSpPr>
        <p:spPr>
          <a:xfrm>
            <a:off x="2102472" y="1400830"/>
            <a:ext cx="2129133" cy="1397879"/>
          </a:xfrm>
          <a:prstGeom prst="rect">
            <a:avLst/>
          </a:prstGeom>
          <a:solidFill>
            <a:srgbClr val="DAE3F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73673B-A2F5-46AA-BEAA-CCCC67340D77}"/>
              </a:ext>
            </a:extLst>
          </p:cNvPr>
          <p:cNvSpPr txBox="1"/>
          <p:nvPr/>
        </p:nvSpPr>
        <p:spPr>
          <a:xfrm>
            <a:off x="2201503" y="2560660"/>
            <a:ext cx="21291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900" dirty="0">
                <a:hlinkClick r:id="rId14"/>
              </a:rPr>
              <a:t>http://aka.ms/jointeamseducommunity</a:t>
            </a:r>
            <a:r>
              <a:rPr lang="en-US" sz="9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AC2925-ACE0-4540-8730-561DE54B38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5594" y="1650075"/>
            <a:ext cx="1081101" cy="8917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A6B5817-6703-4524-AFF2-17B455EF09E4}"/>
              </a:ext>
            </a:extLst>
          </p:cNvPr>
          <p:cNvSpPr/>
          <p:nvPr/>
        </p:nvSpPr>
        <p:spPr>
          <a:xfrm>
            <a:off x="2563391" y="1390973"/>
            <a:ext cx="11855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cs typeface="Segoe UI Semilight"/>
              </a:rPr>
              <a:t>Request to Join</a:t>
            </a:r>
          </a:p>
        </p:txBody>
      </p:sp>
    </p:spTree>
    <p:extLst>
      <p:ext uri="{BB962C8B-B14F-4D97-AF65-F5344CB8AC3E}">
        <p14:creationId xmlns:p14="http://schemas.microsoft.com/office/powerpoint/2010/main" val="31904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C33E0C5-F6F7-6C48-B961-8070206F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45507-D3E5-4AF8-AFAD-A59C3580D864}"/>
              </a:ext>
            </a:extLst>
          </p:cNvPr>
          <p:cNvSpPr txBox="1"/>
          <p:nvPr/>
        </p:nvSpPr>
        <p:spPr>
          <a:xfrm>
            <a:off x="1833441" y="1132553"/>
            <a:ext cx="54874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Upcoming AAC&amp;U Webinars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5A721-8DC8-4612-8F7B-4C704A0D9B15}"/>
              </a:ext>
            </a:extLst>
          </p:cNvPr>
          <p:cNvSpPr txBox="1"/>
          <p:nvPr/>
        </p:nvSpPr>
        <p:spPr>
          <a:xfrm>
            <a:off x="2130101" y="2147330"/>
            <a:ext cx="4902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More information online at</a:t>
            </a:r>
          </a:p>
          <a:p>
            <a:pPr algn="ctr"/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www.aacu.org/events/webinar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A948D-AE19-4915-B49D-43FDD9179A2C}"/>
              </a:ext>
            </a:extLst>
          </p:cNvPr>
          <p:cNvSpPr txBox="1"/>
          <p:nvPr/>
        </p:nvSpPr>
        <p:spPr>
          <a:xfrm>
            <a:off x="1792741" y="3267239"/>
            <a:ext cx="5529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All webinars are in US Eastern Time. All webinars will be recorded.</a:t>
            </a:r>
          </a:p>
          <a:p>
            <a:pPr algn="ctr"/>
            <a:r>
              <a:rPr lang="en-US" sz="1200" i="1" dirty="0"/>
              <a:t>Webinar recordings are available online a few weeks after the webinar.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4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C33E0C5-F6F7-6C48-B961-8070206F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45507-D3E5-4AF8-AFAD-A59C3580D864}"/>
              </a:ext>
            </a:extLst>
          </p:cNvPr>
          <p:cNvSpPr txBox="1"/>
          <p:nvPr/>
        </p:nvSpPr>
        <p:spPr>
          <a:xfrm>
            <a:off x="3337333" y="2091795"/>
            <a:ext cx="24769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8506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9143771" cy="35480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2815271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49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99454" y="1299412"/>
            <a:ext cx="8344859" cy="1149516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lvl="0" indent="0" algn="ctr" rtl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</a:rPr>
              <a:t>Teaching, Learning, and Assessing in Remote Learning Environments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24013" y="3661098"/>
            <a:ext cx="7695743" cy="90732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FREE Webinar Series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April 3,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76071C8-F115-3B49-9861-3AC281271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6475A-3845-45BA-879D-9EC2B5B2220A}"/>
              </a:ext>
            </a:extLst>
          </p:cNvPr>
          <p:cNvSpPr txBox="1"/>
          <p:nvPr/>
        </p:nvSpPr>
        <p:spPr>
          <a:xfrm>
            <a:off x="2317480" y="695980"/>
            <a:ext cx="45223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</a:rPr>
              <a:t>FACULTY FRIDAY WEBINARS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904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C7BB3A-AEE0-4816-86F0-274D993B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331"/>
            <a:ext cx="9144000" cy="34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839F-9D67-4142-99ED-5EB3293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9" y="526350"/>
            <a:ext cx="2809541" cy="547076"/>
          </a:xfrm>
        </p:spPr>
        <p:txBody>
          <a:bodyPr/>
          <a:lstStyle/>
          <a:p>
            <a:r>
              <a:rPr lang="en-US" sz="2400" b="1" dirty="0"/>
              <a:t>Use Q&amp;A for:</a:t>
            </a:r>
            <a:br>
              <a:rPr lang="en-US" sz="2400" b="1" dirty="0"/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Panel discussion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36E10B-820A-442B-BD64-C73D30A019A7}"/>
              </a:ext>
            </a:extLst>
          </p:cNvPr>
          <p:cNvSpPr txBox="1">
            <a:spLocks/>
          </p:cNvSpPr>
          <p:nvPr/>
        </p:nvSpPr>
        <p:spPr>
          <a:xfrm>
            <a:off x="473674" y="1613033"/>
            <a:ext cx="3601369" cy="547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r>
              <a:rPr lang="en-US" sz="2400" b="1" dirty="0"/>
              <a:t>Use Chat for:</a:t>
            </a:r>
            <a:br>
              <a:rPr lang="en-US" sz="2400" b="1" dirty="0"/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Technology support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33BC4-D445-4CF6-8D72-6BEB24D7EF91}"/>
              </a:ext>
            </a:extLst>
          </p:cNvPr>
          <p:cNvSpPr txBox="1">
            <a:spLocks/>
          </p:cNvSpPr>
          <p:nvPr/>
        </p:nvSpPr>
        <p:spPr>
          <a:xfrm>
            <a:off x="367655" y="4203252"/>
            <a:ext cx="7002210" cy="547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r>
              <a:rPr lang="en-US" sz="1800" dirty="0"/>
              <a:t>Slides and webinar recording will be posted online: </a:t>
            </a:r>
            <a:r>
              <a:rPr lang="en-US" sz="1800" b="1" dirty="0"/>
              <a:t>www.aacu.org/webinars/</a:t>
            </a:r>
            <a:r>
              <a:rPr lang="en-US" sz="1800" b="1" dirty="0" err="1"/>
              <a:t>remotelearning</a:t>
            </a:r>
            <a:endParaRPr lang="en-US" sz="1800" b="1" dirty="0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46CCA3F-D851-43DA-A25F-1ABDCBE2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4" y="2765562"/>
            <a:ext cx="513522" cy="513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5825C-5596-4F3C-A4E6-6E3D86D42446}"/>
              </a:ext>
            </a:extLst>
          </p:cNvPr>
          <p:cNvSpPr txBox="1"/>
          <p:nvPr/>
        </p:nvSpPr>
        <p:spPr>
          <a:xfrm>
            <a:off x="462167" y="3329595"/>
            <a:ext cx="2156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AACUfaculty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49FA471-A178-478B-83A4-F434002C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8" y="695520"/>
            <a:ext cx="4585072" cy="3136016"/>
          </a:xfrm>
          <a:prstGeom prst="rect">
            <a:avLst/>
          </a:prstGeom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9BEC9562-24E3-4B37-9DC7-0E0D30BE0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710" y="1633804"/>
            <a:ext cx="3383541" cy="12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8A82-4422-AA45-891E-126887CF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85" y="4174449"/>
            <a:ext cx="6723040" cy="521074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951BC3-2566-A54B-AD57-04510891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93" y="4163373"/>
            <a:ext cx="1270000" cy="6731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66D625-A9AE-4C26-8174-623A0A703109}"/>
              </a:ext>
            </a:extLst>
          </p:cNvPr>
          <p:cNvSpPr txBox="1"/>
          <p:nvPr/>
        </p:nvSpPr>
        <p:spPr>
          <a:xfrm>
            <a:off x="1482714" y="2591359"/>
            <a:ext cx="1667358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Kate McConnell</a:t>
            </a:r>
          </a:p>
          <a:p>
            <a:r>
              <a:rPr lang="en-US" sz="1025" dirty="0"/>
              <a:t>Assistant Vice President for Research and Assessment and Director or VALUE Institute, AAC&amp;U</a:t>
            </a:r>
          </a:p>
          <a:p>
            <a:r>
              <a:rPr lang="en-US" sz="1025" dirty="0">
                <a:hlinkClick r:id="rId4"/>
              </a:rPr>
              <a:t>mcconnell@aacu.org</a:t>
            </a:r>
            <a:endParaRPr lang="en-US" sz="1025" dirty="0"/>
          </a:p>
          <a:p>
            <a:endParaRPr lang="en-US" sz="102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3898F-301F-45C9-B211-C3A508400CDD}"/>
              </a:ext>
            </a:extLst>
          </p:cNvPr>
          <p:cNvSpPr txBox="1"/>
          <p:nvPr/>
        </p:nvSpPr>
        <p:spPr>
          <a:xfrm>
            <a:off x="382722" y="651921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Co-Moderator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C8BAB-7093-4DCA-B455-58458F6474CC}"/>
              </a:ext>
            </a:extLst>
          </p:cNvPr>
          <p:cNvSpPr txBox="1"/>
          <p:nvPr/>
        </p:nvSpPr>
        <p:spPr>
          <a:xfrm>
            <a:off x="4242197" y="858828"/>
            <a:ext cx="177734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Robert </a:t>
            </a:r>
            <a:r>
              <a:rPr lang="en-US" sz="1200" b="1" dirty="0" err="1"/>
              <a:t>Maribe</a:t>
            </a:r>
            <a:r>
              <a:rPr lang="en-US" sz="1200" b="1" dirty="0"/>
              <a:t> (Rob) Branch</a:t>
            </a:r>
          </a:p>
          <a:p>
            <a:r>
              <a:rPr lang="en-US" sz="1025" dirty="0"/>
              <a:t>Professor of Learning, Design, and Technology and Associate Dept. Head of Career and Information Studies, University of Georgia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B98E1-1F4C-4581-9D47-6202FC952433}"/>
              </a:ext>
            </a:extLst>
          </p:cNvPr>
          <p:cNvSpPr txBox="1"/>
          <p:nvPr/>
        </p:nvSpPr>
        <p:spPr>
          <a:xfrm>
            <a:off x="7139770" y="872074"/>
            <a:ext cx="2004230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Tammie Lea Cumming</a:t>
            </a:r>
          </a:p>
          <a:p>
            <a:r>
              <a:rPr lang="en-US" sz="1025" dirty="0"/>
              <a:t>Associate Provost and Assistant Vice President for Institutional Effectiveness, Brooklyn College of the City University of New York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7409B-502A-456F-A77A-B6057668440E}"/>
              </a:ext>
            </a:extLst>
          </p:cNvPr>
          <p:cNvSpPr txBox="1"/>
          <p:nvPr/>
        </p:nvSpPr>
        <p:spPr>
          <a:xfrm>
            <a:off x="1482715" y="877798"/>
            <a:ext cx="1641744" cy="165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C. Edward Watson</a:t>
            </a:r>
          </a:p>
          <a:p>
            <a:r>
              <a:rPr lang="en-US" sz="1025" dirty="0"/>
              <a:t>Associate Vice President for Quality, Pedagogy, and LEAP Initiatives &amp; CIO, AAC&amp;U</a:t>
            </a:r>
          </a:p>
          <a:p>
            <a:r>
              <a:rPr lang="en-US" sz="1025" dirty="0">
                <a:hlinkClick r:id="rId5"/>
              </a:rPr>
              <a:t>Watson@aacu.org</a:t>
            </a:r>
            <a:endParaRPr lang="en-US" sz="1025" dirty="0"/>
          </a:p>
          <a:p>
            <a:endParaRPr lang="en-US" sz="1025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0EBF4-84C2-4375-9886-326D5873FE2B}"/>
              </a:ext>
            </a:extLst>
          </p:cNvPr>
          <p:cNvSpPr txBox="1"/>
          <p:nvPr/>
        </p:nvSpPr>
        <p:spPr>
          <a:xfrm>
            <a:off x="4231810" y="2585298"/>
            <a:ext cx="187283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Bethany L. Miller</a:t>
            </a:r>
          </a:p>
          <a:p>
            <a:r>
              <a:rPr lang="en-US" sz="1025" dirty="0"/>
              <a:t>Director of Institutional Research, Mary Baldwin University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CD612-7E02-4840-9855-6D1F96358D71}"/>
              </a:ext>
            </a:extLst>
          </p:cNvPr>
          <p:cNvSpPr txBox="1"/>
          <p:nvPr/>
        </p:nvSpPr>
        <p:spPr>
          <a:xfrm>
            <a:off x="7154848" y="2574896"/>
            <a:ext cx="183819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Bonnie Orcutt</a:t>
            </a:r>
          </a:p>
          <a:p>
            <a:r>
              <a:rPr lang="en-US" sz="1025" dirty="0"/>
              <a:t>Professor of Economics, Worcester State University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CDB1-B6A6-4FE5-A788-14B081C52F6C}"/>
              </a:ext>
            </a:extLst>
          </p:cNvPr>
          <p:cNvSpPr txBox="1"/>
          <p:nvPr/>
        </p:nvSpPr>
        <p:spPr>
          <a:xfrm>
            <a:off x="1323042" y="287479"/>
            <a:ext cx="64972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Teaching, Learning, and Assessing in Remote Learning Environments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19F597-0A6C-461D-865B-3E0B4EF4534A}"/>
              </a:ext>
            </a:extLst>
          </p:cNvPr>
          <p:cNvSpPr txBox="1"/>
          <p:nvPr/>
        </p:nvSpPr>
        <p:spPr>
          <a:xfrm>
            <a:off x="357426" y="2359767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Co-Moderator</a:t>
            </a:r>
          </a:p>
        </p:txBody>
      </p:sp>
      <p:pic>
        <p:nvPicPr>
          <p:cNvPr id="26" name="Picture 2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FCCCFDD-BDB6-44E3-9352-F74F7062F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073" y="2619856"/>
            <a:ext cx="1031410" cy="1203312"/>
          </a:xfrm>
          <a:prstGeom prst="rect">
            <a:avLst/>
          </a:prstGeom>
        </p:spPr>
      </p:pic>
      <p:pic>
        <p:nvPicPr>
          <p:cNvPr id="28" name="Picture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983CB02-E1F7-4FA0-80AA-BF1EB375C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207" y="2619856"/>
            <a:ext cx="1042416" cy="1216152"/>
          </a:xfrm>
          <a:prstGeom prst="rect">
            <a:avLst/>
          </a:prstGeom>
        </p:spPr>
      </p:pic>
      <p:pic>
        <p:nvPicPr>
          <p:cNvPr id="30" name="Picture 2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60C1FE3-43E0-4B82-AEA6-1F8A498AE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453" y="931541"/>
            <a:ext cx="1042416" cy="1216152"/>
          </a:xfrm>
          <a:prstGeom prst="rect">
            <a:avLst/>
          </a:prstGeom>
        </p:spPr>
      </p:pic>
      <p:pic>
        <p:nvPicPr>
          <p:cNvPr id="32" name="Picture 3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E7B1E7F-6744-41C5-B8AC-37947CA85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6207" y="935335"/>
            <a:ext cx="1042416" cy="1216152"/>
          </a:xfrm>
          <a:prstGeom prst="rect">
            <a:avLst/>
          </a:prstGeom>
        </p:spPr>
      </p:pic>
      <p:pic>
        <p:nvPicPr>
          <p:cNvPr id="36" name="Picture 3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BC0771A-BBFB-45C6-AF31-21EA0E8EB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09" y="938206"/>
            <a:ext cx="1042416" cy="1216152"/>
          </a:xfrm>
          <a:prstGeom prst="rect">
            <a:avLst/>
          </a:prstGeom>
        </p:spPr>
      </p:pic>
      <p:pic>
        <p:nvPicPr>
          <p:cNvPr id="38" name="Picture 3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B59BF66-BC27-4EFC-A2EE-9EAD57588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610" y="2630587"/>
            <a:ext cx="1042416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B3C9-4C07-4B85-9D6C-BADF2803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68375"/>
            <a:ext cx="9144000" cy="1436735"/>
          </a:xfrm>
        </p:spPr>
        <p:txBody>
          <a:bodyPr/>
          <a:lstStyle/>
          <a:p>
            <a:pPr algn="ctr"/>
            <a:r>
              <a:rPr lang="en-US" sz="2600" dirty="0"/>
              <a:t>Robert </a:t>
            </a:r>
            <a:r>
              <a:rPr lang="en-US" sz="2600" dirty="0" err="1"/>
              <a:t>Maribe</a:t>
            </a:r>
            <a:r>
              <a:rPr lang="en-US" sz="2600" dirty="0"/>
              <a:t> (Rob) Branch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FA05-5B17-43A7-A58C-86195203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36281"/>
            <a:ext cx="9143999" cy="645300"/>
          </a:xfrm>
        </p:spPr>
        <p:txBody>
          <a:bodyPr>
            <a:noAutofit/>
          </a:bodyPr>
          <a:lstStyle/>
          <a:p>
            <a:pPr algn="ctr"/>
            <a:r>
              <a:rPr lang="en-US" sz="1400" dirty="0"/>
              <a:t>Professor of learning, design, and technology and associate department</a:t>
            </a:r>
          </a:p>
          <a:p>
            <a:pPr algn="ctr"/>
            <a:r>
              <a:rPr lang="en-US" sz="1400" dirty="0"/>
              <a:t>Head of career and information studies, university of </a:t>
            </a:r>
            <a:r>
              <a:rPr lang="en-US" sz="1400" dirty="0" err="1"/>
              <a:t>georgia</a:t>
            </a:r>
            <a:endParaRPr lang="en-US" sz="1400" dirty="0"/>
          </a:p>
          <a:p>
            <a:pPr algn="ctr"/>
            <a:r>
              <a:rPr lang="en-US" sz="1300" cap="none" dirty="0"/>
              <a:t>Email: rbranch@uga.edu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313EBB0-2467-43BB-AAC4-849B439E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2" y="1008674"/>
            <a:ext cx="1591056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1E0992-0018-F047-A300-76AEBE9C7064}"/>
              </a:ext>
            </a:extLst>
          </p:cNvPr>
          <p:cNvSpPr txBox="1">
            <a:spLocks/>
          </p:cNvSpPr>
          <p:nvPr/>
        </p:nvSpPr>
        <p:spPr>
          <a:xfrm>
            <a:off x="348944" y="879567"/>
            <a:ext cx="7344834" cy="4114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An online, </a:t>
            </a:r>
            <a:r>
              <a:rPr lang="en-US" altLang="ja-JP" sz="1800" dirty="0">
                <a:solidFill>
                  <a:schemeClr val="accent1"/>
                </a:solidFill>
              </a:rPr>
              <a:t>asynchronous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altLang="ja-JP" sz="1800" dirty="0">
                <a:solidFill>
                  <a:schemeClr val="accent1"/>
                </a:solidFill>
              </a:rPr>
              <a:t>[interactive] quiz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Prepares students to effectively participate in the course.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Introduces self-regulatory learning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Administered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800" dirty="0">
                <a:solidFill>
                  <a:schemeClr val="accent1"/>
                </a:solidFill>
              </a:rPr>
              <a:t>within the learning management system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800" dirty="0">
                <a:solidFill>
                  <a:schemeClr val="accent1"/>
                </a:solidFill>
              </a:rPr>
              <a:t>Students study </a:t>
            </a:r>
            <a:r>
              <a:rPr lang="en-US" altLang="ja-JP" sz="1800" i="1" dirty="0">
                <a:solidFill>
                  <a:schemeClr val="accent1"/>
                </a:solidFill>
              </a:rPr>
              <a:t>Preview Edition of the Readiness Activity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ja-JP" sz="600" dirty="0">
              <a:solidFill>
                <a:schemeClr val="accent1"/>
              </a:solidFill>
            </a:endParaRP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1800" dirty="0">
                <a:solidFill>
                  <a:schemeClr val="accent1"/>
                </a:solidFill>
              </a:rPr>
              <a:t>Complete actual </a:t>
            </a:r>
            <a:r>
              <a:rPr lang="en-US" altLang="ja-JP" sz="1800" i="1" dirty="0">
                <a:solidFill>
                  <a:schemeClr val="accent1"/>
                </a:solidFill>
              </a:rPr>
              <a:t>Readiness Activity </a:t>
            </a:r>
            <a:r>
              <a:rPr lang="en-US" altLang="ja-JP" sz="1800" dirty="0">
                <a:solidFill>
                  <a:schemeClr val="accent1"/>
                </a:solidFill>
              </a:rPr>
              <a:t>prior to the first class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1800" dirty="0">
                <a:solidFill>
                  <a:schemeClr val="accent1"/>
                </a:solidFill>
              </a:rPr>
              <a:t>Students allowed to repeat the </a:t>
            </a:r>
            <a:r>
              <a:rPr lang="en-US" altLang="ja-JP" sz="1800" i="1" dirty="0">
                <a:solidFill>
                  <a:schemeClr val="accent1"/>
                </a:solidFill>
              </a:rPr>
              <a:t>Readiness Activity</a:t>
            </a:r>
            <a:r>
              <a:rPr lang="en-US" altLang="ja-JP" sz="1800" dirty="0">
                <a:solidFill>
                  <a:schemeClr val="accent1"/>
                </a:solidFill>
              </a:rPr>
              <a:t> as many times as desired prior to the due date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1800" dirty="0">
                <a:solidFill>
                  <a:schemeClr val="accent1"/>
                </a:solidFill>
              </a:rPr>
              <a:t>Highest score is recorded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1800" dirty="0">
                <a:solidFill>
                  <a:schemeClr val="accent1"/>
                </a:solidFill>
              </a:rPr>
              <a:t>Incorporates all item types</a:t>
            </a:r>
            <a:br>
              <a:rPr lang="en-US" altLang="ja-JP" sz="1800" dirty="0"/>
            </a:br>
            <a:r>
              <a:rPr lang="en-US" sz="1425" b="1" dirty="0">
                <a:solidFill>
                  <a:srgbClr val="00B050"/>
                </a:solidFill>
              </a:rPr>
              <a:t>Complete the following sentence:</a:t>
            </a:r>
          </a:p>
          <a:p>
            <a:pPr marL="642938" lvl="2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sz="1500" b="1" dirty="0">
                <a:solidFill>
                  <a:srgbClr val="00B050"/>
                </a:solidFill>
              </a:rPr>
              <a:t>My primary expectation for this course is </a:t>
            </a:r>
            <a:r>
              <a:rPr lang="en-US" sz="1500" dirty="0">
                <a:solidFill>
                  <a:schemeClr val="accent1"/>
                </a:solidFill>
              </a:rPr>
              <a:t>_________________________</a:t>
            </a:r>
            <a:r>
              <a:rPr lang="en-US" sz="1500" dirty="0"/>
              <a:t>.</a:t>
            </a:r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87C9BE-DFAF-584C-89AE-59911A99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4" y="193767"/>
            <a:ext cx="6400800" cy="685800"/>
          </a:xfrm>
        </p:spPr>
        <p:txBody>
          <a:bodyPr/>
          <a:lstStyle/>
          <a:p>
            <a:r>
              <a:rPr lang="en-US" sz="1800" b="1" dirty="0"/>
              <a:t>Preparing Students for the Learning Environment:</a:t>
            </a:r>
            <a:br>
              <a:rPr lang="en-US" sz="1800" b="1" dirty="0"/>
            </a:br>
            <a:r>
              <a:rPr lang="en-US" sz="1800" b="1" dirty="0"/>
              <a:t>A Readiness Activity</a:t>
            </a:r>
          </a:p>
        </p:txBody>
      </p:sp>
    </p:spTree>
    <p:extLst>
      <p:ext uri="{BB962C8B-B14F-4D97-AF65-F5344CB8AC3E}">
        <p14:creationId xmlns:p14="http://schemas.microsoft.com/office/powerpoint/2010/main" val="298340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D3251-3381-654C-A290-DA7033EBDC7B}"/>
              </a:ext>
            </a:extLst>
          </p:cNvPr>
          <p:cNvSpPr txBox="1">
            <a:spLocks/>
          </p:cNvSpPr>
          <p:nvPr/>
        </p:nvSpPr>
        <p:spPr>
          <a:xfrm>
            <a:off x="442551" y="890813"/>
            <a:ext cx="7793571" cy="38618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75" dirty="0">
                <a:solidFill>
                  <a:schemeClr val="accent1"/>
                </a:solidFill>
              </a:rPr>
              <a:t>Encourages active class participation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50" dirty="0">
                <a:solidFill>
                  <a:schemeClr val="accent1"/>
                </a:solidFill>
              </a:rPr>
              <a:t>Increases student engagement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75" dirty="0">
                <a:solidFill>
                  <a:schemeClr val="accent1"/>
                </a:solidFill>
              </a:rPr>
              <a:t>Stimulates interest in the course topics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175" dirty="0">
                <a:solidFill>
                  <a:schemeClr val="accent1"/>
                </a:solidFill>
              </a:rPr>
              <a:t>Facilitates navigating course content in a self-paced,</a:t>
            </a:r>
            <a:br>
              <a:rPr lang="en-US" altLang="ja-JP" sz="2175" dirty="0">
                <a:solidFill>
                  <a:schemeClr val="accent1"/>
                </a:solidFill>
              </a:rPr>
            </a:br>
            <a:r>
              <a:rPr lang="en-US" altLang="ja-JP" sz="2175" dirty="0">
                <a:solidFill>
                  <a:schemeClr val="accent1"/>
                </a:solidFill>
              </a:rPr>
              <a:t>less stressful environment</a:t>
            </a:r>
            <a:endParaRPr lang="en-US" sz="2175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75" dirty="0">
                <a:solidFill>
                  <a:schemeClr val="accent1"/>
                </a:solidFill>
              </a:rPr>
              <a:t>Elicits deep questions from the students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175" dirty="0">
                <a:solidFill>
                  <a:schemeClr val="accent1"/>
                </a:solidFill>
              </a:rPr>
              <a:t>Allows students to check their understanding immediately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250" dirty="0">
                <a:solidFill>
                  <a:schemeClr val="accent1"/>
                </a:solidFill>
              </a:rPr>
              <a:t>Applies students’ understanding of the course to practical problems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175" dirty="0">
                <a:solidFill>
                  <a:schemeClr val="accent1"/>
                </a:solidFill>
              </a:rPr>
              <a:t>Allows instructor to evaluate students’ understanding </a:t>
            </a:r>
            <a:br>
              <a:rPr lang="en-US" altLang="ja-JP" sz="2175" dirty="0">
                <a:solidFill>
                  <a:schemeClr val="accent1"/>
                </a:solidFill>
              </a:rPr>
            </a:br>
            <a:r>
              <a:rPr lang="en-US" altLang="ja-JP" sz="2175" dirty="0">
                <a:solidFill>
                  <a:schemeClr val="accent1"/>
                </a:solidFill>
              </a:rPr>
              <a:t>and revise, if necessary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1A553-E48B-6643-86E2-C7F2300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1" y="206878"/>
            <a:ext cx="6172200" cy="622372"/>
          </a:xfrm>
        </p:spPr>
        <p:txBody>
          <a:bodyPr/>
          <a:lstStyle/>
          <a:p>
            <a:r>
              <a:rPr lang="en-US" sz="2400" b="1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49865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F18DC3-29A2-5044-A152-F3003FDE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22" y="4231870"/>
            <a:ext cx="1270000" cy="673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A2EB49-F0F6-8344-88B4-FFAEFEDAF91F}"/>
              </a:ext>
            </a:extLst>
          </p:cNvPr>
          <p:cNvSpPr txBox="1">
            <a:spLocks/>
          </p:cNvSpPr>
          <p:nvPr/>
        </p:nvSpPr>
        <p:spPr>
          <a:xfrm>
            <a:off x="345247" y="0"/>
            <a:ext cx="7053542" cy="10503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r>
              <a:rPr lang="en-US" altLang="ja-JP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</a:t>
            </a:r>
            <a:r>
              <a:rPr kumimoji="1" lang="en-US" altLang="ja-JP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ample Readiness Activity</a:t>
            </a:r>
            <a:endParaRPr kumimoji="1" lang="ja-JP" altLang="en-US" sz="3200" b="1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65CED33-04D6-0B46-B436-6AC4043E6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54" y="939340"/>
            <a:ext cx="4060339" cy="4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8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746</Words>
  <Application>Microsoft Office PowerPoint</Application>
  <PresentationFormat>On-screen Show (16:9)</PresentationFormat>
  <Paragraphs>147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 Light</vt:lpstr>
      <vt:lpstr>Century Gothic</vt:lpstr>
      <vt:lpstr>Arial</vt:lpstr>
      <vt:lpstr>Wingdings 3</vt:lpstr>
      <vt:lpstr>Calibri</vt:lpstr>
      <vt:lpstr>Ion</vt:lpstr>
      <vt:lpstr>1_Ion</vt:lpstr>
      <vt:lpstr>Office Theme</vt:lpstr>
      <vt:lpstr>Teaching, Learning, and Assessing in Remote Learning Environments</vt:lpstr>
      <vt:lpstr>Thank you to our sponsor!</vt:lpstr>
      <vt:lpstr>PowerPoint Presentation</vt:lpstr>
      <vt:lpstr>Use Q&amp;A for: Panel discussion</vt:lpstr>
      <vt:lpstr>Panelists</vt:lpstr>
      <vt:lpstr>Robert Maribe (Rob) Branch</vt:lpstr>
      <vt:lpstr>Preparing Students for the Learning Environment: A Readiness Activity</vt:lpstr>
      <vt:lpstr>Advantages</vt:lpstr>
      <vt:lpstr>PowerPoint Presentation</vt:lpstr>
      <vt:lpstr>Tammie Lea Cumming</vt:lpstr>
      <vt:lpstr>Wait… Assessment Continues?</vt:lpstr>
      <vt:lpstr>Education Goals Remain the Same</vt:lpstr>
      <vt:lpstr>Assessing Your Students</vt:lpstr>
      <vt:lpstr>NEW AAC&amp;U Assessment Brief Series - Forthcoming</vt:lpstr>
      <vt:lpstr>Next Generation Assessment – Looking Forward</vt:lpstr>
      <vt:lpstr>Bethany L. Miller</vt:lpstr>
      <vt:lpstr>What &amp; how are we engaging during the crisis?</vt:lpstr>
      <vt:lpstr>Bonnie Orcutt</vt:lpstr>
      <vt:lpstr> Designing Assignments for On-Line  Learning I. Less is better than more:  fewer well-designed assignments   II. Assignment Design Key Characteristics:      * Clearly stated learning outcomes      * Clearly stated assignment prompt:       procedural instructions;       content and cognitive tasks – what specifically is the student being             asked to do; sequenced instructions that are explicit and detailed  *Clearly stated evaluative criteria aligned with the tasks and           procedural requirements   III. Instructional Supports      *within the prompt, course, institution      *video recordings (CC) – synchronous and          recorded or nonsynchronous       *  Examples   IV.  Feedback  </vt:lpstr>
      <vt:lpstr>PowerPoint Presentation</vt:lpstr>
      <vt:lpstr>Microsoft Resources for Remote Learning </vt:lpstr>
      <vt:lpstr>PowerPoint Presentation</vt:lpstr>
      <vt:lpstr>PowerPoint Presentation</vt:lpstr>
      <vt:lpstr>Teaching, Learning, and Assessing in Remote Learning Environments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Guided Pathways &amp; Career Success by Ensuring Students are Learning</dc:title>
  <dc:creator>Ashley Finley</dc:creator>
  <cp:lastModifiedBy>Magaly Tymms</cp:lastModifiedBy>
  <cp:revision>172</cp:revision>
  <dcterms:created xsi:type="dcterms:W3CDTF">2020-03-19T23:44:20Z</dcterms:created>
  <dcterms:modified xsi:type="dcterms:W3CDTF">2020-06-26T19:00:37Z</dcterms:modified>
</cp:coreProperties>
</file>